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2" r:id="rId5"/>
    <p:sldId id="292" r:id="rId6"/>
    <p:sldId id="293" r:id="rId7"/>
    <p:sldId id="299" r:id="rId8"/>
    <p:sldId id="300" r:id="rId9"/>
    <p:sldId id="301" r:id="rId10"/>
    <p:sldId id="291" r:id="rId11"/>
    <p:sldId id="303" r:id="rId12"/>
    <p:sldId id="302" r:id="rId13"/>
    <p:sldId id="297" r:id="rId14"/>
    <p:sldId id="29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31" autoAdjust="0"/>
  </p:normalViewPr>
  <p:slideViewPr>
    <p:cSldViewPr snapToGrid="0">
      <p:cViewPr varScale="1">
        <p:scale>
          <a:sx n="110" d="100"/>
          <a:sy n="110" d="100"/>
        </p:scale>
        <p:origin x="57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6/28/2020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FA90A43-BEC4-4B20-96E2-797B03FB82F2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A2C2023-6C37-4611-ACAF-5F2060202836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206C51E8-C5C0-4672-B456-F44C69B074D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DE9AE8C-7574-4D45-B521-6B18054DA7C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EF240172-5930-4717-A0CD-A151075277D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7B4A83CE-8643-4697-94A9-C9F587F46E2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0A765A5-BBCE-405E-A4B3-80A660118E84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83656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>
            <a:extLst>
              <a:ext uri="{FF2B5EF4-FFF2-40B4-BE49-F238E27FC236}">
                <a16:creationId xmlns:a16="http://schemas.microsoft.com/office/drawing/2014/main" id="{12B8F0DB-CC25-4CE9-A68E-CAA2FD986AF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A058973-2DC9-4087-9D57-F1D779F56CC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641062D-3CD4-49D1-A621-331E2933340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F2C1E7C-A088-4772-84B3-15309BEADF7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CA52278A-6924-4F97-A196-AE30D3DACB7A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3129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>
            <a:extLst>
              <a:ext uri="{FF2B5EF4-FFF2-40B4-BE49-F238E27FC236}">
                <a16:creationId xmlns:a16="http://schemas.microsoft.com/office/drawing/2014/main" id="{8663BD7B-5136-47ED-BE0A-C6C2F5622BD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6ABA22C7-C35B-4EC0-B7CE-54F9EEFCB71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6DAE4BC9-9CFF-4522-8216-651498F7A167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8E822AA0-FB3E-4051-AA1F-F51204BA02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3445288A-D169-4374-BCFD-917DD04B2B1E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2CD5709C-84DE-45F3-AE9B-8B6FD7134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1250"/>
            <a:ext cx="5460114" cy="4665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6BB18B1-3B7F-4B18-A1C5-BB7DA443C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816" y="1511250"/>
            <a:ext cx="5460114" cy="4665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419BDFB-8FC0-4B89-A29A-8EAC95E9A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511250"/>
            <a:ext cx="54849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8E6C2CC0-9AB0-46E9-977A-EF923DCE7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9334" y="1518287"/>
            <a:ext cx="542066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8DF954C-A51E-4242-B83E-A826008F5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9334" y="2486989"/>
            <a:ext cx="5432666" cy="3702674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600E416E-6162-484A-BA4D-640FA8307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2486989"/>
            <a:ext cx="5491215" cy="3702674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16020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8B59DDF-F2BC-491E-92E0-9D2C1398E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31999"/>
            <a:ext cx="6544468" cy="551388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12294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110E46C-B434-49FA-AA0E-D64E5786D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31999"/>
            <a:ext cx="6544468" cy="5513889"/>
          </a:xfrm>
          <a:prstGeom prst="roundRect">
            <a:avLst>
              <a:gd name="adj" fmla="val 5554"/>
            </a:avLst>
          </a:prstGeom>
        </p:spPr>
        <p:txBody>
          <a:bodyPr vert="horz" wrap="square" lIns="0" tIns="0" rIns="0" bIns="0" rtlCol="0" anchor="ctr">
            <a:noAutofit/>
          </a:bodyPr>
          <a:lstStyle>
            <a:lvl1pPr>
              <a:def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18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91342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B3B1662-8902-44D0-A545-5008B483D1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8017" y="2169005"/>
            <a:ext cx="9035966" cy="2519990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8757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6" r:id="rId11"/>
    <p:sldLayoutId id="2147483657" r:id="rId12"/>
    <p:sldLayoutId id="2147483667" r:id="rId13"/>
    <p:sldLayoutId id="2147483668" r:id="rId14"/>
    <p:sldLayoutId id="2147483650" r:id="rId15"/>
    <p:sldLayoutId id="2147483652" r:id="rId16"/>
    <p:sldLayoutId id="2147483669" r:id="rId17"/>
    <p:sldLayoutId id="2147483671" r:id="rId18"/>
    <p:sldLayoutId id="2147483672" r:id="rId19"/>
    <p:sldLayoutId id="2147483670" r:id="rId20"/>
    <p:sldLayoutId id="2147483673" r:id="rId21"/>
    <p:sldLayoutId id="2147483655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65832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06853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file:///C:\_university\Projetos\fabricasw.camara.portal\index.html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FE5D908F-BAEF-2843-BC2F-691696E7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" b="3217"/>
          <a:stretch/>
        </p:blipFill>
        <p:spPr>
          <a:xfrm>
            <a:off x="1" y="10"/>
            <a:ext cx="10655455" cy="6857990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293" y="3271757"/>
            <a:ext cx="4459766" cy="3146839"/>
          </a:xfrm>
        </p:spPr>
        <p:txBody>
          <a:bodyPr anchor="t">
            <a:normAutofit/>
          </a:bodyPr>
          <a:lstStyle/>
          <a:p>
            <a:r>
              <a:rPr lang="en-US" dirty="0"/>
              <a:t>Fábrica de SW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</p:spPr>
        <p:txBody>
          <a:bodyPr>
            <a:normAutofit/>
          </a:bodyPr>
          <a:lstStyle/>
          <a:p>
            <a:r>
              <a:rPr lang="en-US" dirty="0"/>
              <a:t>Contextualização do Projeto com apresentação do Protótipo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7" descr="Sea of hands in the middle">
            <a:extLst>
              <a:ext uri="{FF2B5EF4-FFF2-40B4-BE49-F238E27FC236}">
                <a16:creationId xmlns:a16="http://schemas.microsoft.com/office/drawing/2014/main" id="{AC00D501-4FC2-4B7E-A066-BF575D3CE5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11" r="10043" b="-2"/>
          <a:stretch/>
        </p:blipFill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noFill/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5472000" cy="432000"/>
          </a:xfrm>
        </p:spPr>
        <p:txBody>
          <a:bodyPr anchor="ctr">
            <a:normAutofit/>
          </a:bodyPr>
          <a:lstStyle/>
          <a:p>
            <a:r>
              <a:rPr lang="en-US" sz="3000" dirty="0"/>
              <a:t>Conclusão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>
            <a:normAutofit/>
          </a:bodyPr>
          <a:lstStyle/>
          <a:p>
            <a:pPr algn="just"/>
            <a:r>
              <a:rPr lang="pt-BR" dirty="0"/>
              <a:t>Temos uma perspectiva muito positivo sobre o projeto tomando como o base o cronograma estabelecido e o escopo levantado até o momento, dando continuidade no próximo semestre.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Nosso objetivo é atender as anseios do cliente, prezando pela qualidade sempre com muita responsabilidade. 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Gostaríamos de agradecer ao Prof. Walter Felipe e ao Coord. Pedro Silva pelo colaboração </a:t>
            </a:r>
            <a:r>
              <a:rPr lang="pt-BR"/>
              <a:t>e parceria </a:t>
            </a:r>
            <a:r>
              <a:rPr lang="pt-BR" dirty="0"/>
              <a:t>nesta fase do projeto.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27656" y="6277243"/>
            <a:ext cx="464344" cy="4001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854554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Graduates at a university graduation ceremony">
            <a:extLst>
              <a:ext uri="{FF2B5EF4-FFF2-40B4-BE49-F238E27FC236}">
                <a16:creationId xmlns:a16="http://schemas.microsoft.com/office/drawing/2014/main" id="{C4330FBA-FEA8-B941-8864-B3DEDDE804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190500" y="0"/>
            <a:ext cx="10274457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contato@ufive.com</a:t>
            </a:r>
          </a:p>
        </p:txBody>
      </p:sp>
      <p:sp>
        <p:nvSpPr>
          <p:cNvPr id="24" name="Title 11">
            <a:extLst>
              <a:ext uri="{FF2B5EF4-FFF2-40B4-BE49-F238E27FC236}">
                <a16:creationId xmlns:a16="http://schemas.microsoft.com/office/drawing/2014/main" id="{5E1F172B-7BD8-40C2-B2A4-FEAFA4D39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74036" y="3767369"/>
            <a:ext cx="2090055" cy="957943"/>
          </a:xfrm>
        </p:spPr>
        <p:txBody>
          <a:bodyPr/>
          <a:lstStyle/>
          <a:p>
            <a:r>
              <a:rPr lang="pt-BR" sz="2800" dirty="0"/>
              <a:t>Carregando ...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77FEC3E-B2FE-9045-8D49-89B1E3D20C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026" r="5026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6950" y="2382031"/>
            <a:ext cx="4459766" cy="3146839"/>
          </a:xfrm>
        </p:spPr>
        <p:txBody>
          <a:bodyPr/>
          <a:lstStyle/>
          <a:p>
            <a:r>
              <a:rPr lang="en-US" dirty="0"/>
              <a:t>Projeto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58957" y="4124130"/>
            <a:ext cx="4000500" cy="1234543"/>
          </a:xfrm>
        </p:spPr>
        <p:txBody>
          <a:bodyPr/>
          <a:lstStyle/>
          <a:p>
            <a:pPr algn="just"/>
            <a:r>
              <a:rPr lang="pt-BR" dirty="0"/>
              <a:t>Digitalização das operação da CPCM vinculada ao Núcleo de Prática Jurídica da Universidade Joaquim Nabuco Paulista.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7746F873-A4ED-4E4C-BB89-CA0FBB9E9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56656" y="5118766"/>
            <a:ext cx="751030" cy="65906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Escalators">
            <a:extLst>
              <a:ext uri="{FF2B5EF4-FFF2-40B4-BE49-F238E27FC236}">
                <a16:creationId xmlns:a16="http://schemas.microsoft.com/office/drawing/2014/main" id="{588C9C3E-7C4B-EA46-9848-A17249AC33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1" b="17820"/>
          <a:stretch/>
        </p:blipFill>
        <p:spPr>
          <a:xfrm>
            <a:off x="-1" y="10"/>
            <a:ext cx="11795125" cy="6857990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6117" y="1816509"/>
            <a:ext cx="4459766" cy="3146839"/>
          </a:xfrm>
        </p:spPr>
        <p:txBody>
          <a:bodyPr anchor="t">
            <a:normAutofit/>
          </a:bodyPr>
          <a:lstStyle/>
          <a:p>
            <a:r>
              <a:rPr lang="en-US" dirty="0"/>
              <a:t>Escopo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</p:spPr>
        <p:txBody>
          <a:bodyPr>
            <a:normAutofit/>
          </a:bodyPr>
          <a:lstStyle/>
          <a:p>
            <a:r>
              <a:rPr lang="pt-BR" dirty="0"/>
              <a:t>Software será desenvolvido com o objetivo de facilitar a divulgação e o acesso aos serviços da CPCM.</a:t>
            </a:r>
            <a:endParaRPr lang="en-US" dirty="0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1BDC1299-0E02-462F-A5F1-6E447A903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US" noProof="0" smtClean="0"/>
              <a:pPr>
                <a:spcAft>
                  <a:spcPts val="600"/>
                </a:spcAft>
              </a:pPr>
              <a:t>3</a:t>
            </a:fld>
            <a:endParaRPr lang="en-US" noProof="0"/>
          </a:p>
        </p:txBody>
      </p:sp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Inside the clock">
            <a:extLst>
              <a:ext uri="{FF2B5EF4-FFF2-40B4-BE49-F238E27FC236}">
                <a16:creationId xmlns:a16="http://schemas.microsoft.com/office/drawing/2014/main" id="{588C9C3E-7C4B-EA46-9848-A17249AC33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326" r="8623" b="-2"/>
          <a:stretch/>
        </p:blipFill>
        <p:spPr>
          <a:xfrm>
            <a:off x="20" y="418374"/>
            <a:ext cx="8687336" cy="6439627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93" y="2408157"/>
            <a:ext cx="4459766" cy="3146839"/>
          </a:xfrm>
        </p:spPr>
        <p:txBody>
          <a:bodyPr anchor="t">
            <a:normAutofit/>
          </a:bodyPr>
          <a:lstStyle/>
          <a:p>
            <a:r>
              <a:rPr lang="en-US" dirty="0"/>
              <a:t>Sistema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572000"/>
            <a:ext cx="4000500" cy="812799"/>
          </a:xfrm>
        </p:spPr>
        <p:txBody>
          <a:bodyPr>
            <a:normAutofit/>
          </a:bodyPr>
          <a:lstStyle/>
          <a:p>
            <a:pPr algn="just"/>
            <a:r>
              <a:rPr lang="pt-BR" sz="1900" dirty="0"/>
              <a:t>A gestão dos agendamentos será informatizada através sistemas e aplicativos móveis.</a:t>
            </a:r>
            <a:endParaRPr lang="en-US" sz="19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7656" y="6277243"/>
            <a:ext cx="464344" cy="4001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68934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bstract background of multi-colored cubes">
            <a:extLst>
              <a:ext uri="{FF2B5EF4-FFF2-40B4-BE49-F238E27FC236}">
                <a16:creationId xmlns:a16="http://schemas.microsoft.com/office/drawing/2014/main" id="{588C9C3E-7C4B-EA46-9848-A17249AC33B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468" b="1468"/>
          <a:stretch/>
        </p:blipFill>
        <p:spPr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Problema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428211"/>
            <a:ext cx="4000500" cy="820188"/>
          </a:xfrm>
        </p:spPr>
        <p:txBody>
          <a:bodyPr>
            <a:normAutofit/>
          </a:bodyPr>
          <a:lstStyle/>
          <a:p>
            <a:pPr algn="just"/>
            <a:r>
              <a:rPr lang="pt-BR" sz="1800" dirty="0"/>
              <a:t>CPCM não disponibiliza de meios informatizados para divulgação dos seus serviços.</a:t>
            </a:r>
            <a:endParaRPr lang="en-US" sz="1800" dirty="0"/>
          </a:p>
        </p:txBody>
      </p:sp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6863" y="6276975"/>
            <a:ext cx="465137" cy="400050"/>
          </a:xfrm>
        </p:spPr>
        <p:txBody>
          <a:bodyPr/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11271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Well-dressed man putting on wrist watch">
            <a:extLst>
              <a:ext uri="{FF2B5EF4-FFF2-40B4-BE49-F238E27FC236}">
                <a16:creationId xmlns:a16="http://schemas.microsoft.com/office/drawing/2014/main" id="{177FEC3E-B2FE-9045-8D49-89B1E3D20CB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3579" r="1" b="1"/>
          <a:stretch/>
        </p:blipFill>
        <p:spPr>
          <a:xfrm>
            <a:off x="1" y="10"/>
            <a:ext cx="10655455" cy="6857990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9234" y="2558626"/>
            <a:ext cx="4459766" cy="3146839"/>
          </a:xfrm>
        </p:spPr>
        <p:txBody>
          <a:bodyPr anchor="t">
            <a:normAutofit/>
          </a:bodyPr>
          <a:lstStyle/>
          <a:p>
            <a:r>
              <a:rPr lang="en-US" dirty="0"/>
              <a:t>Cliente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1241" y="4788131"/>
            <a:ext cx="4000500" cy="747137"/>
          </a:xfrm>
        </p:spPr>
        <p:txBody>
          <a:bodyPr>
            <a:normAutofit/>
          </a:bodyPr>
          <a:lstStyle/>
          <a:p>
            <a:pPr algn="just"/>
            <a:r>
              <a:rPr lang="pt-BR" sz="1800" dirty="0"/>
              <a:t>Prof. Paulo Rodrigo que é coordenador da Câmara Privada de Conciliação e Mediação vinculada ao NPJ da universidade.</a:t>
            </a:r>
            <a:endParaRPr lang="en-US" sz="1800" dirty="0"/>
          </a:p>
        </p:txBody>
      </p:sp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6863" y="6276975"/>
            <a:ext cx="465137" cy="400050"/>
          </a:xfrm>
        </p:spPr>
        <p:txBody>
          <a:bodyPr/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11719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Tecnologias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213658"/>
            <a:ext cx="3600000" cy="4977591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b="1" u="sng" dirty="0"/>
              <a:t>Database</a:t>
            </a:r>
            <a:endParaRPr lang="en-US" sz="2000" b="1" u="sng" dirty="0"/>
          </a:p>
          <a:p>
            <a:pPr marL="0" indent="0" algn="ctr">
              <a:buNone/>
            </a:pPr>
            <a:r>
              <a:rPr lang="en-US" sz="2000" dirty="0"/>
              <a:t>MySQL</a:t>
            </a:r>
          </a:p>
          <a:p>
            <a:pPr marL="0" indent="0" algn="ctr">
              <a:buNone/>
            </a:pPr>
            <a:endParaRPr lang="en-US" sz="2400" b="1" dirty="0"/>
          </a:p>
          <a:p>
            <a:pPr marL="0" indent="0" algn="ctr">
              <a:buNone/>
            </a:pPr>
            <a:endParaRPr lang="en-US" sz="2800" b="1" dirty="0"/>
          </a:p>
          <a:p>
            <a:pPr marL="0" indent="0" algn="ctr">
              <a:buNone/>
            </a:pPr>
            <a:r>
              <a:rPr lang="pt-BR" dirty="0"/>
              <a:t>Banco de dados maduro em ambientes web e de fácil utilização em sistemas distribuídos.</a:t>
            </a:r>
            <a:endParaRPr lang="en-US" sz="2000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D1193CD-D399-47DF-B6EC-6F3668303774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213658"/>
            <a:ext cx="3600000" cy="4977591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b="1" u="sng" dirty="0"/>
              <a:t>Frontend</a:t>
            </a:r>
            <a:endParaRPr lang="en-US" b="1" u="sng" dirty="0"/>
          </a:p>
          <a:p>
            <a:pPr marL="0" indent="0" algn="ctr">
              <a:buNone/>
            </a:pPr>
            <a:r>
              <a:rPr lang="en-US" dirty="0"/>
              <a:t>HTML/CSS/JS + React</a:t>
            </a:r>
          </a:p>
          <a:p>
            <a:pPr marL="0" indent="0" algn="ctr">
              <a:buNone/>
            </a:pPr>
            <a:endParaRPr lang="en-US" sz="2400" b="1" dirty="0"/>
          </a:p>
          <a:p>
            <a:pPr marL="0" indent="0" algn="ctr">
              <a:buNone/>
            </a:pPr>
            <a:endParaRPr lang="en-US" sz="2400" b="1" dirty="0"/>
          </a:p>
          <a:p>
            <a:pPr marL="0" indent="0" algn="ctr">
              <a:buNone/>
            </a:pPr>
            <a:r>
              <a:rPr lang="pt-BR" dirty="0"/>
              <a:t>Estrutura bastante difundida no mercado e muito flexível, onde todos da equipe tem facilidade na utilização.</a:t>
            </a:r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pt-BR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FECA740-F023-4E86-AAAE-8EB1D7E71B5F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213658"/>
            <a:ext cx="3600000" cy="4977591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b="1" u="sng" dirty="0"/>
              <a:t>Backend</a:t>
            </a:r>
            <a:endParaRPr lang="en-US" u="sng" dirty="0"/>
          </a:p>
          <a:p>
            <a:pPr marL="0" indent="0" algn="ctr">
              <a:buNone/>
            </a:pPr>
            <a:r>
              <a:rPr lang="en-US" dirty="0"/>
              <a:t>.NET Core</a:t>
            </a:r>
          </a:p>
          <a:p>
            <a:pPr marL="0" indent="0" algn="ctr">
              <a:buNone/>
            </a:pPr>
            <a:endParaRPr lang="en-US" sz="2400" b="1" dirty="0"/>
          </a:p>
          <a:p>
            <a:pPr marL="0" indent="0" algn="ctr">
              <a:buNone/>
            </a:pPr>
            <a:endParaRPr lang="en-US" sz="2400" b="1" dirty="0"/>
          </a:p>
          <a:p>
            <a:pPr marL="0" indent="0" algn="ctr">
              <a:buNone/>
            </a:pPr>
            <a:r>
              <a:rPr lang="pt-BR" dirty="0"/>
              <a:t>Framework robusto, bem documentado e seguro, lastreado pela Microsoft.</a:t>
            </a:r>
            <a:endParaRPr lang="en-US" dirty="0"/>
          </a:p>
        </p:txBody>
      </p:sp>
      <p:pic>
        <p:nvPicPr>
          <p:cNvPr id="4" name="Graphic 3" descr="Database">
            <a:extLst>
              <a:ext uri="{FF2B5EF4-FFF2-40B4-BE49-F238E27FC236}">
                <a16:creationId xmlns:a16="http://schemas.microsoft.com/office/drawing/2014/main" id="{64EC3388-3C2B-4541-A028-0A25DAFCD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9913" y="4189582"/>
            <a:ext cx="1699985" cy="1699985"/>
          </a:xfrm>
          <a:prstGeom prst="rect">
            <a:avLst/>
          </a:prstGeom>
        </p:spPr>
      </p:pic>
      <p:pic>
        <p:nvPicPr>
          <p:cNvPr id="10" name="Graphic 9" descr="Web design">
            <a:extLst>
              <a:ext uri="{FF2B5EF4-FFF2-40B4-BE49-F238E27FC236}">
                <a16:creationId xmlns:a16="http://schemas.microsoft.com/office/drawing/2014/main" id="{6CB79D40-14DE-45D6-96E8-10789133D4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246007" y="4189582"/>
            <a:ext cx="1699985" cy="1699985"/>
          </a:xfrm>
          <a:prstGeom prst="rect">
            <a:avLst/>
          </a:prstGeom>
        </p:spPr>
      </p:pic>
      <p:pic>
        <p:nvPicPr>
          <p:cNvPr id="12" name="Graphic 11" descr="Internet Of Things">
            <a:extLst>
              <a:ext uri="{FF2B5EF4-FFF2-40B4-BE49-F238E27FC236}">
                <a16:creationId xmlns:a16="http://schemas.microsoft.com/office/drawing/2014/main" id="{D02EBA8A-7093-4CC5-AC41-9C026205BF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9122007" y="4189582"/>
            <a:ext cx="1699985" cy="169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Protótipo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" name="Graphic 3" descr="Play">
            <a:hlinkClick r:id="rId2" action="ppaction://hlinkfile"/>
            <a:extLst>
              <a:ext uri="{FF2B5EF4-FFF2-40B4-BE49-F238E27FC236}">
                <a16:creationId xmlns:a16="http://schemas.microsoft.com/office/drawing/2014/main" id="{17AAFD56-F71D-4F71-8B5D-990C718FEF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638800" y="2971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77247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7" descr="Calendar on table">
            <a:extLst>
              <a:ext uri="{FF2B5EF4-FFF2-40B4-BE49-F238E27FC236}">
                <a16:creationId xmlns:a16="http://schemas.microsoft.com/office/drawing/2014/main" id="{AC00D501-4FC2-4B7E-A066-BF575D3CE5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453" b="-2"/>
          <a:stretch/>
        </p:blipFill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noFill/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5472000" cy="432000"/>
          </a:xfrm>
        </p:spPr>
        <p:txBody>
          <a:bodyPr anchor="ctr">
            <a:normAutofit/>
          </a:bodyPr>
          <a:lstStyle/>
          <a:p>
            <a:r>
              <a:rPr lang="en-US" sz="3000"/>
              <a:t>Entregas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1" y="1008000"/>
            <a:ext cx="5472000" cy="2421000"/>
          </a:xfrm>
        </p:spPr>
        <p:txBody>
          <a:bodyPr>
            <a:normAutofit/>
          </a:bodyPr>
          <a:lstStyle/>
          <a:p>
            <a:pPr algn="just"/>
            <a:r>
              <a:rPr lang="pt-BR" sz="2000" dirty="0"/>
              <a:t>No segundo semestre faremos a </a:t>
            </a:r>
            <a:r>
              <a:rPr lang="pt-BR" sz="2000" u="sng" dirty="0"/>
              <a:t>1º entrega</a:t>
            </a:r>
            <a:r>
              <a:rPr lang="pt-BR" sz="2000" dirty="0"/>
              <a:t> em 15/07/20, contemplando o Portal da Câmara Privada de Conciliação e Mediação, consultando e realizando os agendamentos.</a:t>
            </a:r>
            <a:endParaRPr lang="en-US" sz="2000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3108960"/>
            <a:ext cx="5472000" cy="1793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Teremos pelo menos mais 3 entregas, sem datas definida.</a:t>
            </a:r>
            <a:endParaRPr lang="en-US" b="1" dirty="0"/>
          </a:p>
          <a:p>
            <a:r>
              <a:rPr lang="pt-BR" dirty="0"/>
              <a:t>2º entrega - Agosto/2020: Gestão dos agendamentos</a:t>
            </a:r>
          </a:p>
          <a:p>
            <a:r>
              <a:rPr lang="pt-BR" dirty="0"/>
              <a:t>3º entrega - Setembro/2020: Gestão de protocolos</a:t>
            </a:r>
          </a:p>
          <a:p>
            <a:r>
              <a:rPr lang="pt-BR" dirty="0"/>
              <a:t>4º entrega - Outubro/2020: Gestão de documentos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27656" y="6277243"/>
            <a:ext cx="464344" cy="4001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334685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Geometric presentation_AAS_v3" id="{5F394A36-244E-477B-9B00-631A6705923C}" vid="{7FC6DB14-D4FF-4031-8ADB-F8536C0C40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9AE7CBC-C35C-4FA9-B339-59E31F30C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A930687-51F2-44C8-9CE6-D1B3D6E1752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861FE8A-8F15-409F-AF62-619C69C0D53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311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Corbel</vt:lpstr>
      <vt:lpstr>Times New Roman</vt:lpstr>
      <vt:lpstr>Office Theme</vt:lpstr>
      <vt:lpstr>Fábrica de SW</vt:lpstr>
      <vt:lpstr>Projeto</vt:lpstr>
      <vt:lpstr>Escopo</vt:lpstr>
      <vt:lpstr>Sistema</vt:lpstr>
      <vt:lpstr>Problema</vt:lpstr>
      <vt:lpstr>Cliente</vt:lpstr>
      <vt:lpstr>Tecnologias</vt:lpstr>
      <vt:lpstr>Protótipo</vt:lpstr>
      <vt:lpstr>Entregas</vt:lpstr>
      <vt:lpstr>Conclusão</vt:lpstr>
      <vt:lpstr>Carregando 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2020-06-28T21:44:59Z</dcterms:created>
  <dcterms:modified xsi:type="dcterms:W3CDTF">2020-06-28T22:27:31Z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Owner">
    <vt:lpwstr>r.de.lavor.rodrigues@avanade.com</vt:lpwstr>
  </property>
  <property fmtid="{D5CDD505-2E9C-101B-9397-08002B2CF9AE}" pid="5" name="MSIP_Label_236020b0-6d69-48c1-9bb5-c586c1062b70_SetDate">
    <vt:lpwstr>2020-06-28T22:02:04.9190417Z</vt:lpwstr>
  </property>
  <property fmtid="{D5CDD505-2E9C-101B-9397-08002B2CF9AE}" pid="6" name="MSIP_Label_236020b0-6d69-48c1-9bb5-c586c1062b70_Name">
    <vt:lpwstr>Confidential</vt:lpwstr>
  </property>
  <property fmtid="{D5CDD505-2E9C-101B-9397-08002B2CF9AE}" pid="7" name="MSIP_Label_236020b0-6d69-48c1-9bb5-c586c1062b70_Application">
    <vt:lpwstr>Microsoft Azure Information Protection</vt:lpwstr>
  </property>
  <property fmtid="{D5CDD505-2E9C-101B-9397-08002B2CF9AE}" pid="8" name="MSIP_Label_236020b0-6d69-48c1-9bb5-c586c1062b70_ActionId">
    <vt:lpwstr>b28f0f5a-2cbf-4527-8911-ce12750e8542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Owner">
    <vt:lpwstr>r.de.lavor.rodrigues@avanade.com</vt:lpwstr>
  </property>
  <property fmtid="{D5CDD505-2E9C-101B-9397-08002B2CF9AE}" pid="13" name="MSIP_Label_5fae8262-b78e-4366-8929-a5d6aac95320_SetDate">
    <vt:lpwstr>2020-06-28T22:02:04.9190417Z</vt:lpwstr>
  </property>
  <property fmtid="{D5CDD505-2E9C-101B-9397-08002B2CF9AE}" pid="14" name="MSIP_Label_5fae8262-b78e-4366-8929-a5d6aac95320_Name">
    <vt:lpwstr>Recipients Have Full Control</vt:lpwstr>
  </property>
  <property fmtid="{D5CDD505-2E9C-101B-9397-08002B2CF9AE}" pid="15" name="MSIP_Label_5fae8262-b78e-4366-8929-a5d6aac95320_Application">
    <vt:lpwstr>Microsoft Azure Information Protection</vt:lpwstr>
  </property>
  <property fmtid="{D5CDD505-2E9C-101B-9397-08002B2CF9AE}" pid="16" name="MSIP_Label_5fae8262-b78e-4366-8929-a5d6aac95320_ActionId">
    <vt:lpwstr>b28f0f5a-2cbf-4527-8911-ce12750e8542</vt:lpwstr>
  </property>
  <property fmtid="{D5CDD505-2E9C-101B-9397-08002B2CF9AE}" pid="17" name="MSIP_Label_5fae8262-b78e-4366-8929-a5d6aac95320_Parent">
    <vt:lpwstr>236020b0-6d69-48c1-9bb5-c586c1062b70</vt:lpwstr>
  </property>
  <property fmtid="{D5CDD505-2E9C-101B-9397-08002B2CF9AE}" pid="18" name="MSIP_Label_5fae8262-b78e-4366-8929-a5d6aac95320_Extended_MSFT_Method">
    <vt:lpwstr>Automatic</vt:lpwstr>
  </property>
  <property fmtid="{D5CDD505-2E9C-101B-9397-08002B2CF9AE}" pid="19" name="Sensitivity">
    <vt:lpwstr>Confidential Recipients Have Full Control</vt:lpwstr>
  </property>
</Properties>
</file>